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9144000" cy="51435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44" d="100"/>
          <a:sy n="144" d="100"/>
        </p:scale>
        <p:origin x="654" y="114"/>
      </p:cViewPr>
      <p:guideLst>
        <p:guide pos="2160" orient="horz"/>
        <p:guide pos="2880"/>
        <p:guide pos="1620" orient="horz"/>
        <p:guide pos="2164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42C2481-1A81-4014-9451-5BB13DB47D05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D423F9-2F7B-4C8A-AAB2-39699B3F377C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79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79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2531D7-FE5E-40E4-ACC6-406D3595026B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C895BB-AE9B-44C5-80BF-A4A03EFCC5FC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E07255B-F6EB-429A-A820-43EC09D53CF4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D487D6C-5924-494C-9DA4-5D692E1BEFAD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F5848D0-697B-4A71-8DB7-6B13859755DE}" type="datetime1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030B1F-3951-422E-9D24-0BDD45AD5146}" type="datetime1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7F2C369-AFAB-4C74-ACB6-21AB50DEA0AE}" type="datetime1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64B95F-14B3-4EF1-93A8-C3116D9D6E27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E45C28-4F16-46D6-8525-E21A62204CF9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A5E36E-C42F-400B-BF3E-D96630FE45FE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63650" y="843558"/>
            <a:ext cx="7704856" cy="3240360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/>
              <a:t>Основные аспекты контроля деятельности </a:t>
            </a:r>
            <a:r>
              <a:rPr lang="ru-RU" sz="2000" b="1"/>
              <a:t>медицинской </a:t>
            </a:r>
            <a:r>
              <a:rPr lang="ru-RU" sz="2000" b="1"/>
              <a:t>организации</a:t>
            </a:r>
            <a:br>
              <a:rPr lang="ru-RU" sz="2000" b="1"/>
            </a:br>
            <a:endParaRPr lang="ru-RU" sz="2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9574" y="30027"/>
            <a:ext cx="1368152" cy="108012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/>
            <a:spAutoFit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Times New Roman"/>
                <a:cs typeface="Times New Roman"/>
              </a:rPr>
              <a:t/>
            </a:fld>
            <a:endParaRPr lang="ru-RU">
              <a:latin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969998" y="-20538"/>
            <a:ext cx="81385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Прочее</a:t>
            </a:r>
            <a:endParaRPr/>
          </a:p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Ключевые </a:t>
            </a:r>
            <a:r>
              <a:rPr lang="ru-RU" sz="2000" b="1">
                <a:latin typeface="Arial"/>
                <a:ea typeface="Times New Roman"/>
                <a:cs typeface="Arial"/>
              </a:rPr>
              <a:t>моменты</a:t>
            </a:r>
            <a:r>
              <a:rPr lang="ru-RU" sz="2000" b="1">
                <a:latin typeface="Arial"/>
                <a:ea typeface="Times New Roman"/>
                <a:cs typeface="Arial"/>
              </a:rPr>
              <a:t> </a:t>
            </a:r>
            <a:r>
              <a:rPr lang="ru-RU" sz="2000" b="1">
                <a:latin typeface="Arial"/>
                <a:ea typeface="Times New Roman"/>
                <a:cs typeface="Arial"/>
              </a:rPr>
              <a:t>проверки</a:t>
            </a:r>
            <a:endParaRPr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79512" y="1305042"/>
            <a:ext cx="8784976" cy="3289701"/>
          </a:xfrm>
          <a:prstGeom prst="roundRect">
            <a:avLst>
              <a:gd name="adj" fmla="val 1827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>
            <a:spAutoFit/>
          </a:bodyPr>
          <a:lstStyle/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Приказ о соблюдении </a:t>
            </a:r>
            <a:r>
              <a:rPr lang="ru-RU" sz="1400">
                <a:solidFill>
                  <a:srgbClr val="FF0000"/>
                </a:solidFill>
              </a:rPr>
              <a:t>п. 292 Правил ОМС (новые) или п. 208 Правил ОМС (старые) - </a:t>
            </a:r>
            <a:r>
              <a:rPr lang="ru-RU" sz="1400">
                <a:solidFill>
                  <a:schemeClr val="tx1"/>
                </a:solidFill>
              </a:rPr>
              <a:t>выбор способа распределения затрат, необходимых для деятельности МО в целом;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З/п АУП, врачей, медсестер и прочего персонала необходимо указывать в абсолютных суммах и долях;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Наличие просроченной </a:t>
            </a:r>
            <a:r>
              <a:rPr lang="ru-RU" sz="1400">
                <a:solidFill>
                  <a:schemeClr val="tx1"/>
                </a:solidFill>
              </a:rPr>
              <a:t>Кт</a:t>
            </a:r>
            <a:r>
              <a:rPr lang="ru-RU" sz="1400">
                <a:solidFill>
                  <a:schemeClr val="tx1"/>
                </a:solidFill>
              </a:rPr>
              <a:t> задолженности;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Наличие фактической просроченной </a:t>
            </a:r>
            <a:r>
              <a:rPr lang="ru-RU" sz="1400">
                <a:solidFill>
                  <a:schemeClr val="tx1"/>
                </a:solidFill>
              </a:rPr>
              <a:t>Дт</a:t>
            </a:r>
            <a:r>
              <a:rPr lang="ru-RU" sz="1400">
                <a:solidFill>
                  <a:schemeClr val="tx1"/>
                </a:solidFill>
              </a:rPr>
              <a:t>/</a:t>
            </a:r>
            <a:r>
              <a:rPr lang="ru-RU" sz="1400">
                <a:solidFill>
                  <a:schemeClr val="tx1"/>
                </a:solidFill>
              </a:rPr>
              <a:t>Кт</a:t>
            </a:r>
            <a:r>
              <a:rPr lang="ru-RU" sz="1400">
                <a:solidFill>
                  <a:schemeClr val="tx1"/>
                </a:solidFill>
              </a:rPr>
              <a:t> задолженности при ее отсутствии в </a:t>
            </a:r>
            <a:r>
              <a:rPr lang="ru-RU" sz="1400">
                <a:solidFill>
                  <a:schemeClr val="tx1"/>
                </a:solidFill>
              </a:rPr>
              <a:t>отчетности;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Факты приобретения ОС и мед. изделий стоимостью </a:t>
            </a:r>
            <a:r>
              <a:rPr lang="en-US" sz="1400">
                <a:solidFill>
                  <a:schemeClr val="tx1"/>
                </a:solidFill>
              </a:rPr>
              <a:t>&gt;</a:t>
            </a:r>
            <a:r>
              <a:rPr lang="ru-RU" sz="1400">
                <a:solidFill>
                  <a:schemeClr val="tx1"/>
                </a:solidFill>
              </a:rPr>
              <a:t> 400 </a:t>
            </a:r>
            <a:r>
              <a:rPr lang="ru-RU" sz="1400">
                <a:solidFill>
                  <a:schemeClr val="tx1"/>
                </a:solidFill>
              </a:rPr>
              <a:t>т.р</a:t>
            </a:r>
            <a:r>
              <a:rPr lang="ru-RU" sz="1400">
                <a:solidFill>
                  <a:schemeClr val="tx1"/>
                </a:solidFill>
              </a:rPr>
              <a:t>., при наличии </a:t>
            </a:r>
            <a:br>
              <a:rPr lang="ru-RU" sz="1400">
                <a:solidFill>
                  <a:schemeClr val="tx1"/>
                </a:solidFill>
              </a:rPr>
            </a:br>
            <a:r>
              <a:rPr lang="ru-RU" sz="1400">
                <a:solidFill>
                  <a:schemeClr val="tx1"/>
                </a:solidFill>
              </a:rPr>
              <a:t>не погашенной в течение 3-х месяцев </a:t>
            </a:r>
            <a:r>
              <a:rPr lang="ru-RU" sz="1400">
                <a:solidFill>
                  <a:schemeClr val="tx1"/>
                </a:solidFill>
              </a:rPr>
              <a:t>Кт</a:t>
            </a:r>
            <a:r>
              <a:rPr lang="ru-RU" sz="1400">
                <a:solidFill>
                  <a:schemeClr val="tx1"/>
                </a:solidFill>
              </a:rPr>
              <a:t> задолженности за счет средств ОМС;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Средняя стоимость питания пациентов МО (1 койко-день);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Средняя стоимость лекарственного обеспечения пациентов МО за 1 законченный случай;</a:t>
            </a:r>
            <a:endParaRPr/>
          </a:p>
          <a:p>
            <a:pPr marL="342900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Информация о договорах (контрактах):</a:t>
            </a:r>
            <a:endParaRPr/>
          </a:p>
          <a:p>
            <a:pPr marL="800100" lvl="1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Аренды помещений;</a:t>
            </a:r>
            <a:endParaRPr/>
          </a:p>
          <a:p>
            <a:pPr marL="800100" lvl="1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Аренды оборудования;</a:t>
            </a:r>
            <a:endParaRPr/>
          </a:p>
          <a:p>
            <a:pPr marL="800100" lvl="1" indent="-342900" algn="just"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Аутсорсинга.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Times New Roman"/>
                <a:cs typeface="Times New Roman"/>
              </a:rPr>
              <a:t/>
            </a:fld>
            <a:endParaRPr lang="ru-RU">
              <a:latin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899592" y="376368"/>
            <a:ext cx="8138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/>
              <a:t>АУДИТ в медицинских организациях</a:t>
            </a:r>
            <a:endParaRPr b="1"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79512" y="1471023"/>
            <a:ext cx="8784976" cy="2133699"/>
          </a:xfrm>
          <a:prstGeom prst="roundRect">
            <a:avLst>
              <a:gd name="adj" fmla="val 1827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ru-RU" sz="1400">
                <a:solidFill>
                  <a:schemeClr val="tx1"/>
                </a:solidFill>
              </a:rPr>
              <a:t>Если </a:t>
            </a:r>
            <a:r>
              <a:rPr lang="ru-RU" sz="1400">
                <a:solidFill>
                  <a:schemeClr val="tx1"/>
                </a:solidFill>
              </a:rPr>
              <a:t>ЧУЗ проводил обязательный аудит, значит, согласно пункту 4 Статьи 5 № 307-ФЗ «Об аудиторской деятельности», он соответствовал одному из следующих критериев:</a:t>
            </a:r>
            <a:endParaRPr/>
          </a:p>
          <a:p>
            <a:pPr marL="742950" lvl="1" indent="-285750">
              <a:lnSpc>
                <a:spcPct val="130000"/>
              </a:lnSpc>
              <a:buFont typeface="Arial"/>
              <a:buChar char="•"/>
              <a:defRPr/>
            </a:pPr>
            <a:r>
              <a:rPr lang="ru-RU" sz="1400" b="1" i="1">
                <a:solidFill>
                  <a:schemeClr val="tx1"/>
                </a:solidFill>
              </a:rPr>
              <a:t>доход</a:t>
            </a:r>
            <a:r>
              <a:rPr lang="ru-RU" sz="1400">
                <a:solidFill>
                  <a:schemeClr val="tx1"/>
                </a:solidFill>
              </a:rPr>
              <a:t>, полученный ЧУЗ от осуществления предпринимательской деятельности за год, непосредственно предшествовавший отчетному году, составляет более </a:t>
            </a:r>
            <a:r>
              <a:rPr lang="ru-RU" sz="1400" b="1" i="1">
                <a:solidFill>
                  <a:schemeClr val="tx1"/>
                </a:solidFill>
              </a:rPr>
              <a:t>800 миллионов рублей</a:t>
            </a:r>
            <a:r>
              <a:rPr lang="ru-RU" sz="1400">
                <a:solidFill>
                  <a:schemeClr val="tx1"/>
                </a:solidFill>
              </a:rPr>
              <a:t>;</a:t>
            </a:r>
            <a:endParaRPr/>
          </a:p>
          <a:p>
            <a:pPr marL="742950" lvl="1" indent="-285750">
              <a:lnSpc>
                <a:spcPct val="130000"/>
              </a:lnSpc>
              <a:buFont typeface="Arial"/>
              <a:buChar char="•"/>
              <a:defRPr/>
            </a:pPr>
            <a:r>
              <a:rPr lang="ru-RU" sz="1400" b="1" i="1">
                <a:solidFill>
                  <a:schemeClr val="tx1"/>
                </a:solidFill>
              </a:rPr>
              <a:t>сумма активов бухгалтерского баланса </a:t>
            </a:r>
            <a:r>
              <a:rPr lang="ru-RU" sz="1400">
                <a:solidFill>
                  <a:schemeClr val="tx1"/>
                </a:solidFill>
              </a:rPr>
              <a:t>по состоянию на конец года, непосредственно предшествовавшего отчетному году, составляет более </a:t>
            </a:r>
            <a:r>
              <a:rPr lang="ru-RU" sz="1400" b="1" i="1">
                <a:solidFill>
                  <a:schemeClr val="tx1"/>
                </a:solidFill>
              </a:rPr>
              <a:t>400 миллионов рублей</a:t>
            </a:r>
            <a:r>
              <a:rPr lang="ru-RU" sz="1400">
                <a:solidFill>
                  <a:schemeClr val="tx1"/>
                </a:solidFill>
              </a:rPr>
              <a:t>.</a:t>
            </a:r>
            <a:endParaRPr/>
          </a:p>
          <a:p>
            <a:pPr marL="742950" lvl="1" indent="-285750">
              <a:lnSpc>
                <a:spcPct val="130000"/>
              </a:lnSpc>
              <a:buFont typeface="Arial"/>
              <a:buChar char="•"/>
              <a:defRPr/>
            </a:pPr>
            <a:r>
              <a:rPr lang="ru-RU" sz="1600" b="1">
                <a:solidFill>
                  <a:schemeClr val="tx1"/>
                </a:solidFill>
              </a:rPr>
              <a:t>Оплата АУДИТА за счет средств ОМС является нецелевым использованием средств</a:t>
            </a:r>
            <a:endParaRPr sz="16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979712" y="339502"/>
            <a:ext cx="5616624" cy="599760"/>
          </a:xfrm>
        </p:spPr>
        <p:txBody>
          <a:bodyPr>
            <a:normAutofit fontScale="90000"/>
          </a:bodyPr>
          <a:lstStyle/>
          <a:p>
            <a:pPr lvl="0" algn="l">
              <a:defRPr/>
            </a:pPr>
            <a:r>
              <a:rPr lang="ru-RU" sz="1800" b="1">
                <a:solidFill>
                  <a:prstClr val="black"/>
                </a:solidFill>
                <a:latin typeface="Arial"/>
                <a:ea typeface="Times New Roman"/>
              </a:rPr>
              <a:t>Обзор </a:t>
            </a:r>
            <a:r>
              <a:rPr lang="ru-RU" sz="1800" b="1">
                <a:solidFill>
                  <a:prstClr val="black"/>
                </a:solidFill>
                <a:latin typeface="Arial"/>
                <a:ea typeface="Times New Roman"/>
              </a:rPr>
              <a:t>судебной практики по признанию расходов</a:t>
            </a:r>
            <a:r>
              <a:rPr lang="ru-RU" sz="1800" b="1">
                <a:solidFill>
                  <a:prstClr val="black"/>
                </a:solidFill>
                <a:latin typeface="Arial"/>
                <a:ea typeface="Times New Roman"/>
              </a:rPr>
              <a:t>,</a:t>
            </a:r>
            <a:br>
              <a:rPr lang="ru-RU" sz="1800">
                <a:solidFill>
                  <a:prstClr val="black"/>
                </a:solidFill>
              </a:rPr>
            </a:br>
            <a:r>
              <a:rPr lang="ru-RU" sz="1800" b="1">
                <a:solidFill>
                  <a:prstClr val="black"/>
                </a:solidFill>
                <a:latin typeface="Arial"/>
                <a:ea typeface="Times New Roman"/>
              </a:rPr>
              <a:t>оплаченных за счет средств ОМС, Нецелевыми</a:t>
            </a:r>
            <a:br>
              <a:rPr lang="ru-RU" sz="1800" b="1">
                <a:solidFill>
                  <a:prstClr val="black"/>
                </a:solidFill>
                <a:latin typeface="Arial"/>
                <a:ea typeface="Times New Roman"/>
              </a:rPr>
            </a:br>
            <a:r>
              <a:rPr lang="ru-RU" sz="1400">
                <a:solidFill>
                  <a:prstClr val="black"/>
                </a:solidFill>
              </a:rPr>
              <a:t>Утвержден Президиумом Верховного Суда РФ 27.11. 2024 </a:t>
            </a:r>
            <a:br>
              <a:rPr lang="ru-RU" sz="1400">
                <a:solidFill>
                  <a:prstClr val="black"/>
                </a:solidFill>
              </a:rPr>
            </a:br>
            <a:endParaRPr lang="ru-RU" sz="2000" b="1">
              <a:solidFill>
                <a:prstClr val="black"/>
              </a:solidFill>
              <a:latin typeface="Arial"/>
              <a:ea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BB5BAA-4EBF-4D40-910A-61D15092A439}" type="slidenum">
              <a:rPr lang="ru-RU"/>
              <a:t/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79512" y="195486"/>
            <a:ext cx="865707" cy="743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 bwMode="auto">
          <a:xfrm>
            <a:off x="539551" y="1275606"/>
            <a:ext cx="8136025" cy="3404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Выплата материальной помощи работникам – п</a:t>
            </a:r>
            <a:r>
              <a:rPr lang="ru-RU" sz="1400">
                <a:solidFill>
                  <a:srgbClr val="FF0000"/>
                </a:solidFill>
              </a:rPr>
              <a:t>ункт № 6 пример 4 Обзора. 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Выплата заработной платы социальному работнику, в должностные обязанности которого входит работа </a:t>
            </a:r>
            <a:br>
              <a:rPr lang="ru-RU" sz="1400"/>
            </a:br>
            <a:r>
              <a:rPr lang="ru-RU" sz="1400"/>
              <a:t>по опеке и попечительству недееспособных граждан – </a:t>
            </a:r>
            <a:r>
              <a:rPr lang="ru-RU" sz="1400">
                <a:solidFill>
                  <a:srgbClr val="FF0000"/>
                </a:solidFill>
              </a:rPr>
              <a:t>пункт № 6 пример 5 Обзора. </a:t>
            </a:r>
            <a:endParaRPr lang="ru-RU" sz="1400"/>
          </a:p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Расходы, связанные с исполнением судебных актов о возмещении использованных не по целевому назначению средств ОМС – </a:t>
            </a:r>
            <a:r>
              <a:rPr lang="ru-RU" sz="1400">
                <a:solidFill>
                  <a:srgbClr val="FF0000"/>
                </a:solidFill>
              </a:rPr>
              <a:t>пункт 11 Обзора. 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Расходы частных МО на оплату договоров на оказание аудиторских услуг, которые в силу статьи 5 Закона </a:t>
            </a:r>
            <a:br>
              <a:rPr lang="ru-RU" sz="1400"/>
            </a:br>
            <a:r>
              <a:rPr lang="ru-RU" sz="1400"/>
              <a:t>об аудиторской деятельности являются обязательными – </a:t>
            </a:r>
            <a:r>
              <a:rPr lang="ru-RU" sz="1400">
                <a:solidFill>
                  <a:srgbClr val="FF0000"/>
                </a:solidFill>
              </a:rPr>
              <a:t>пункт 29 Обзора. 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Оплата дополнительных отпусков, не предусмотренных ТК.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Компенсационные выплаты медработникам за имеющийся риск заражения ВИЧ-инфекцией при оказании медпомощи ВИЧ-инфицированным, включенной в базовую программу ОМС.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ru-RU" sz="1400"/>
              <a:t>Штрафы и пени, за исключением штрафов за неоказание или несвоевременное оказание МП.</a:t>
            </a:r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Arial"/>
                <a:cs typeface="Arial"/>
              </a:rPr>
              <a:t/>
            </a:fld>
            <a:endParaRPr lang="ru-RU">
              <a:latin typeface="Arial"/>
              <a:cs typeface="Arial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263239" y="1289860"/>
            <a:ext cx="8820472" cy="3153162"/>
          </a:xfrm>
          <a:prstGeom prst="roundRect">
            <a:avLst>
              <a:gd name="adj" fmla="val 0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Должны быть предусмотрены структурой тарифа ОМС: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п. 7 ст. 35 № 326-ФЗ;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п. 268 Правил ОМС </a:t>
            </a:r>
            <a:r>
              <a:rPr lang="ru-RU" sz="1500">
                <a:solidFill>
                  <a:srgbClr val="FF0000"/>
                </a:solidFill>
              </a:rPr>
              <a:t>(новые)</a:t>
            </a:r>
            <a:r>
              <a:rPr lang="ru-RU" sz="1500">
                <a:solidFill>
                  <a:schemeClr val="tx1"/>
                </a:solidFill>
              </a:rPr>
              <a:t>;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р.</a:t>
            </a:r>
            <a:r>
              <a:rPr lang="en-US" sz="1500">
                <a:solidFill>
                  <a:schemeClr val="tx1"/>
                </a:solidFill>
              </a:rPr>
              <a:t> VI</a:t>
            </a:r>
            <a:r>
              <a:rPr lang="ru-RU" sz="1500">
                <a:solidFill>
                  <a:schemeClr val="tx1"/>
                </a:solidFill>
              </a:rPr>
              <a:t> Московской областной ПГГ;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прочих Федеральных нормативных актов.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Расходование средств ОМС должно осуществляться для выполнения требований: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стандартов и порядков оказания МП, </a:t>
            </a: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клинических рекомендаций</a:t>
            </a:r>
            <a:r>
              <a:rPr lang="ru-RU" sz="1500">
                <a:solidFill>
                  <a:schemeClr val="tx1"/>
                </a:solidFill>
              </a:rPr>
              <a:t>;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стандартов оснащения;</a:t>
            </a:r>
            <a:endParaRPr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санитарных норм и правил.</a:t>
            </a:r>
            <a:endParaRPr/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593812" y="155340"/>
            <a:ext cx="8159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Правовые основания признания расходов, </a:t>
            </a:r>
            <a:endParaRPr/>
          </a:p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оплачиваемых за счет средств ОМС, целевыми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Arial"/>
                <a:cs typeface="Arial"/>
              </a:rPr>
              <a:t/>
            </a:fld>
            <a:endParaRPr lang="ru-RU">
              <a:latin typeface="Arial"/>
              <a:cs typeface="Arial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263238" y="1059581"/>
            <a:ext cx="8836311" cy="3967704"/>
          </a:xfrm>
          <a:prstGeom prst="roundRect">
            <a:avLst>
              <a:gd name="adj" fmla="val 0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arenR" startAt="3"/>
              <a:defRPr/>
            </a:pPr>
            <a:r>
              <a:rPr lang="ru-RU" sz="1500">
                <a:solidFill>
                  <a:schemeClr val="tx1"/>
                </a:solidFill>
              </a:rPr>
              <a:t>Расходование средств ОМС должно осуществляться:</a:t>
            </a:r>
            <a:endParaRPr/>
          </a:p>
          <a:p>
            <a:pPr marL="800100" lvl="1" indent="-342900">
              <a:lnSpc>
                <a:spcPct val="12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отдельно от других средств медицинской организации;</a:t>
            </a:r>
            <a:endParaRPr/>
          </a:p>
          <a:p>
            <a:pPr marL="800100" lvl="1" indent="-342900">
              <a:lnSpc>
                <a:spcPct val="12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отдельно по базовой и отдельно по </a:t>
            </a: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сверхбазовой</a:t>
            </a: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 программам ОМС;</a:t>
            </a:r>
            <a:endParaRPr/>
          </a:p>
          <a:p>
            <a:pPr marL="800100" lvl="1" indent="-342900">
              <a:lnSpc>
                <a:spcPct val="12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в соответствии с ПФХД (для </a:t>
            </a:r>
            <a:r>
              <a:rPr lang="ru-RU" sz="1500">
                <a:solidFill>
                  <a:schemeClr val="tx1"/>
                </a:solidFill>
              </a:rPr>
              <a:t>государственных</a:t>
            </a:r>
            <a:r>
              <a:rPr lang="ru-RU" sz="1500">
                <a:solidFill>
                  <a:schemeClr val="tx1"/>
                </a:solidFill>
              </a:rPr>
              <a:t> </a:t>
            </a:r>
            <a:r>
              <a:rPr lang="ru-RU" sz="1500">
                <a:solidFill>
                  <a:schemeClr val="tx1"/>
                </a:solidFill>
              </a:rPr>
              <a:t>МО);</a:t>
            </a:r>
            <a:endParaRPr/>
          </a:p>
          <a:p>
            <a:pPr marL="800100" lvl="1" indent="-342900">
              <a:lnSpc>
                <a:spcPct val="12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tx1"/>
                </a:solidFill>
              </a:rPr>
              <a:t>при выполнении условия распределения расходов, необходимых для деятельности МО в целом, одним из способов, предусмотренных </a:t>
            </a:r>
            <a:r>
              <a:rPr lang="ru-RU" sz="1500">
                <a:solidFill>
                  <a:srgbClr val="FF0000"/>
                </a:solidFill>
              </a:rPr>
              <a:t>п. 292 Правил ОМС (новые);</a:t>
            </a:r>
            <a:endParaRPr/>
          </a:p>
          <a:p>
            <a:pPr marL="800100" lvl="1" indent="-342900">
              <a:lnSpc>
                <a:spcPct val="120000"/>
              </a:lnSpc>
              <a:buFont typeface="+mj-lt"/>
              <a:buAutoNum type="arabicParenR"/>
              <a:defRPr/>
            </a:pP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расходование  остатков средств на начало года осуществляется в соответствии с р.</a:t>
            </a:r>
            <a:r>
              <a:rPr lang="en-US" sz="1500">
                <a:solidFill>
                  <a:schemeClr val="accent5">
                    <a:lumMod val="75000"/>
                  </a:schemeClr>
                </a:solidFill>
              </a:rPr>
              <a:t> VI</a:t>
            </a:r>
            <a:r>
              <a:rPr lang="ru-RU" sz="1500">
                <a:solidFill>
                  <a:schemeClr val="accent5">
                    <a:lumMod val="75000"/>
                  </a:schemeClr>
                </a:solidFill>
              </a:rPr>
              <a:t> Московской областной ПГГ: -только базовая программа ОМС; медицинской организацией исполнены все обязательства по договору предыдущего года; размер и направление расходования средств определены Учредителем; Минздрав Московской области уведомлен.</a:t>
            </a:r>
            <a:endParaRPr lang="ru-RU" sz="150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+mj-lt"/>
              <a:buAutoNum type="arabicParenR" startAt="3"/>
              <a:defRPr/>
            </a:pPr>
            <a:r>
              <a:rPr lang="ru-RU" sz="1500">
                <a:solidFill>
                  <a:schemeClr val="tx1"/>
                </a:solidFill>
              </a:rPr>
              <a:t>Должны направляться на те виды медицинской помощи, которые предусмотрены Территориальной Программой ОМС (п. 5 ч. 2 ст. 20 №</a:t>
            </a:r>
            <a:r>
              <a:rPr lang="en-US" sz="1500">
                <a:solidFill>
                  <a:schemeClr val="tx1"/>
                </a:solidFill>
              </a:rPr>
              <a:t> 326-</a:t>
            </a:r>
            <a:r>
              <a:rPr lang="ru-RU" sz="1500">
                <a:solidFill>
                  <a:schemeClr val="tx1"/>
                </a:solidFill>
              </a:rPr>
              <a:t>ФЗ) и </a:t>
            </a:r>
            <a:r>
              <a:rPr lang="ru-RU" sz="15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установлены для конкретной медицинской организации.</a:t>
            </a:r>
            <a:endParaRPr/>
          </a:p>
          <a:p>
            <a:pPr marL="342900" indent="-342900">
              <a:lnSpc>
                <a:spcPct val="120000"/>
              </a:lnSpc>
              <a:buFont typeface="+mj-lt"/>
              <a:buAutoNum type="arabicParenR" startAt="3"/>
              <a:defRPr/>
            </a:pPr>
            <a:endParaRPr/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593812" y="155340"/>
            <a:ext cx="8159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Правовые основания признания расходов, </a:t>
            </a:r>
            <a:endParaRPr/>
          </a:p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оплачиваемых за счет средств ОМС, целевыми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Times New Roman"/>
                <a:cs typeface="Times New Roman"/>
              </a:rPr>
              <a:t/>
            </a:fld>
            <a:endParaRPr lang="ru-RU">
              <a:latin typeface="Times New Roman"/>
              <a:cs typeface="Times New Roman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-36511" y="1130085"/>
            <a:ext cx="9180512" cy="4033953"/>
          </a:xfrm>
          <a:prstGeom prst="roundRect">
            <a:avLst>
              <a:gd name="adj" fmla="val 16667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defRPr/>
            </a:pPr>
            <a:endParaRPr lang="ru-RU" sz="140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defRPr/>
            </a:pPr>
            <a:r>
              <a:rPr lang="ru-RU" sz="1400">
                <a:solidFill>
                  <a:schemeClr val="tx1"/>
                </a:solidFill>
              </a:rPr>
              <a:t>Расходы, которые включены в структуру тарифа ВМП ОМС приведены в Приложении № 1 к ПГГ на 2025 год </a:t>
            </a:r>
            <a:br>
              <a:rPr lang="ru-RU" sz="1400">
                <a:solidFill>
                  <a:schemeClr val="tx1"/>
                </a:solidFill>
              </a:rPr>
            </a:br>
            <a:r>
              <a:rPr lang="ru-RU" sz="1400">
                <a:solidFill>
                  <a:schemeClr val="tx1"/>
                </a:solidFill>
              </a:rPr>
              <a:t>и плановый период 2026-2027гг, раздел 1 Перечень ВМП, включенной в базовую программу ОМС.</a:t>
            </a:r>
            <a:endParaRPr/>
          </a:p>
          <a:p>
            <a:pPr>
              <a:lnSpc>
                <a:spcPct val="130000"/>
              </a:lnSpc>
              <a:defRPr/>
            </a:pPr>
            <a:r>
              <a:rPr lang="ru-RU" sz="1400">
                <a:solidFill>
                  <a:schemeClr val="tx1"/>
                </a:solidFill>
              </a:rPr>
              <a:t>Под Таблицей указана структура тарифа на оказание ВМП ОМС.</a:t>
            </a:r>
            <a:endParaRPr/>
          </a:p>
          <a:p>
            <a:pPr>
              <a:lnSpc>
                <a:spcPct val="130000"/>
              </a:lnSpc>
              <a:spcBef>
                <a:spcPts val="1200"/>
              </a:spcBef>
              <a:defRPr/>
            </a:pPr>
            <a:r>
              <a:rPr lang="ru-RU" sz="1400" b="1">
                <a:solidFill>
                  <a:schemeClr val="tx1"/>
                </a:solidFill>
              </a:rPr>
              <a:t>Данная позиция нашла подтверждение</a:t>
            </a:r>
            <a:r>
              <a:rPr lang="ru-RU" sz="1400" b="1">
                <a:solidFill>
                  <a:schemeClr val="tx1"/>
                </a:solidFill>
              </a:rPr>
              <a:t>:</a:t>
            </a:r>
            <a:endParaRPr>
              <a:solidFill>
                <a:srgbClr val="FF0000"/>
              </a:solidFill>
            </a:endParaRPr>
          </a:p>
          <a:p>
            <a:pPr marL="285750" indent="-285750">
              <a:lnSpc>
                <a:spcPct val="300000"/>
              </a:lnSpc>
              <a:buFont typeface="Wingdings"/>
              <a:buChar char="ü"/>
              <a:defRPr/>
            </a:pPr>
            <a:r>
              <a:rPr lang="ru-RU" sz="1400">
                <a:solidFill>
                  <a:schemeClr val="tx1"/>
                </a:solidFill>
              </a:rPr>
              <a:t>Письмо ФОМС от 27 декабря 2023 г. № 00-10-101-2-06/22254;</a:t>
            </a:r>
            <a:endParaRPr/>
          </a:p>
          <a:p>
            <a:pPr marL="285750" indent="-285750">
              <a:lnSpc>
                <a:spcPct val="300000"/>
              </a:lnSpc>
              <a:buFont typeface="Wingdings"/>
              <a:buChar char="ü"/>
              <a:defRPr/>
            </a:pPr>
            <a:r>
              <a:rPr lang="ru-RU" sz="1400">
                <a:solidFill>
                  <a:schemeClr val="tx1"/>
                </a:solidFill>
              </a:rPr>
              <a:t>Постановление 17-го ААС от 28.05.2021 № 17АП-5145/2021-АК по делу № А71-106/2021;</a:t>
            </a:r>
            <a:endParaRPr/>
          </a:p>
          <a:p>
            <a:pPr marL="285750" indent="-285750">
              <a:lnSpc>
                <a:spcPct val="300000"/>
              </a:lnSpc>
              <a:buFont typeface="Wingdings"/>
              <a:buChar char="ü"/>
              <a:defRPr/>
            </a:pPr>
            <a:r>
              <a:rPr lang="ru-RU" sz="1400">
                <a:solidFill>
                  <a:schemeClr val="tx1"/>
                </a:solidFill>
              </a:rPr>
              <a:t>АС ПО от 09.06.2020 № Ф06-59638/2020 по делу № А57-7050/ 2019.</a:t>
            </a:r>
            <a:br>
              <a:rPr lang="ru-RU" sz="1400">
                <a:solidFill>
                  <a:schemeClr val="tx1"/>
                </a:solidFill>
              </a:rPr>
            </a:br>
            <a:endParaRPr lang="ru-RU" sz="140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593812" y="155340"/>
            <a:ext cx="8159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Правомерно ли приобретение за счет средств ВМП</a:t>
            </a:r>
            <a:endParaRPr/>
          </a:p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ОС без ограничения стоимости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Times New Roman"/>
                <a:cs typeface="Times New Roman"/>
              </a:rPr>
              <a:t/>
            </a:fld>
            <a:endParaRPr lang="ru-RU">
              <a:latin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65820" y="-8344"/>
            <a:ext cx="8442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Правовые основания для </a:t>
            </a:r>
            <a:r>
              <a:rPr lang="ru-RU" sz="2000" b="1">
                <a:latin typeface="Arial"/>
                <a:ea typeface="Times New Roman"/>
                <a:cs typeface="Arial"/>
              </a:rPr>
              <a:t>осуществления</a:t>
            </a:r>
            <a:br>
              <a:rPr lang="ru-RU" sz="2000" b="1">
                <a:latin typeface="Arial"/>
                <a:ea typeface="Times New Roman"/>
                <a:cs typeface="Arial"/>
              </a:rPr>
            </a:br>
            <a:r>
              <a:rPr lang="ru-RU" sz="2000" b="1">
                <a:latin typeface="Arial"/>
                <a:ea typeface="Times New Roman"/>
                <a:cs typeface="Arial"/>
              </a:rPr>
              <a:t>расходов на оплату труда за счет средств ОМС</a:t>
            </a:r>
            <a:endParaRPr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0" y="987574"/>
            <a:ext cx="9144000" cy="2918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/>
              <a:t>Выплаты </a:t>
            </a:r>
            <a:r>
              <a:rPr lang="ru-RU" sz="1400"/>
              <a:t>предусмотрены системой оплаты труда МО (положением об оплате труда, положением об условиях и порядке осуществления стимулирующих выплат, порядком распределения выплат стимулирующего характера) и связаны с оказанием медицинской помощи по ОМС.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/>
              <a:t>Должность работника предусмотрена штатным расписанием и соответствует Номенклатуре должностей медицинских работников и фармацевтических работников, утвержденной приказом Министерства здравоохранения РФ от 02.05.2023 № 205н, а </a:t>
            </a:r>
            <a:r>
              <a:rPr lang="ru-RU" sz="1400">
                <a:solidFill>
                  <a:srgbClr val="FF0000"/>
                </a:solidFill>
              </a:rPr>
              <a:t>численность работников соответствует штатным нормативам </a:t>
            </a:r>
            <a:r>
              <a:rPr lang="ru-RU" sz="1400"/>
              <a:t>служащих и рабочих государственных и муниципальных учреждений здравоохранения, утвержденным приказом Министерства здравоохранения РФ от 09.06.2003 № 230 </a:t>
            </a:r>
            <a:r>
              <a:rPr lang="ru-RU" sz="1400">
                <a:solidFill>
                  <a:srgbClr val="FF0000"/>
                </a:solidFill>
              </a:rPr>
              <a:t>(для ГУЗ-</a:t>
            </a:r>
            <a:r>
              <a:rPr lang="ru-RU" sz="1400">
                <a:solidFill>
                  <a:srgbClr val="FF0000"/>
                </a:solidFill>
              </a:rPr>
              <a:t>ов</a:t>
            </a:r>
            <a:r>
              <a:rPr lang="ru-RU" sz="1400">
                <a:solidFill>
                  <a:srgbClr val="FF0000"/>
                </a:solidFill>
              </a:rPr>
              <a:t>)</a:t>
            </a:r>
            <a:r>
              <a:rPr lang="ru-RU" sz="1400"/>
              <a:t>.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/>
              <a:t>Для медицинских работников соблюдены условия допуска к работе: образование, наличие аккредитации.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rgbClr val="FF0000"/>
                </a:solidFill>
              </a:rPr>
              <a:t>Расходы ФОТ АУП и прочего персонала, относящиеся к деятельности МО в целом, распределяются между всеми источниками финансирования.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Times New Roman"/>
                <a:cs typeface="Times New Roman"/>
              </a:rPr>
              <a:t/>
            </a:fld>
            <a:endParaRPr lang="ru-RU">
              <a:latin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65820" y="-8344"/>
            <a:ext cx="8442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accent5">
                    <a:lumMod val="75000"/>
                  </a:schemeClr>
                </a:solidFill>
                <a:latin typeface="Arial"/>
                <a:ea typeface="Times New Roman"/>
                <a:cs typeface="Arial"/>
              </a:rPr>
              <a:t>Ключевые моменты при проверке расходов на оплату труда 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chemeClr val="accent5">
                    <a:lumMod val="75000"/>
                  </a:schemeClr>
                </a:solidFill>
                <a:latin typeface="Arial"/>
                <a:ea typeface="Times New Roman"/>
                <a:cs typeface="Arial"/>
              </a:rPr>
              <a:t>за счет средств ОМС в ГУЗ-ах и ЧУЗ-ах</a:t>
            </a:r>
            <a:endParaRPr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0" y="1419622"/>
            <a:ext cx="9144000" cy="189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accent5">
                    <a:lumMod val="75000"/>
                  </a:schemeClr>
                </a:solidFill>
              </a:rPr>
              <a:t>Соответствие оказываемого вида деятельности лицензии;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accent5">
                    <a:lumMod val="75000"/>
                  </a:schemeClr>
                </a:solidFill>
              </a:rPr>
              <a:t>При наличии доплат, стимулирующих выплат:</a:t>
            </a:r>
            <a:endParaRPr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accent5">
                    <a:lumMod val="75000"/>
                  </a:schemeClr>
                </a:solidFill>
              </a:rPr>
              <a:t>наличие заключения СОУТ;</a:t>
            </a:r>
            <a:endParaRPr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accent5">
                    <a:lumMod val="75000"/>
                  </a:schemeClr>
                </a:solidFill>
              </a:rPr>
              <a:t>расчет стимулирующих выплат врачам-наставникам,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accent5">
                    <a:lumMod val="75000"/>
                  </a:schemeClr>
                </a:solidFill>
              </a:rPr>
              <a:t>Начисление отпускных;</a:t>
            </a:r>
            <a:endParaRPr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400">
                <a:solidFill>
                  <a:schemeClr val="accent5">
                    <a:lumMod val="75000"/>
                  </a:schemeClr>
                </a:solidFill>
              </a:rPr>
              <a:t>Расчет командировочных расходов.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Calibri"/>
                <a:cs typeface="Calibri"/>
              </a:rPr>
              <a:t/>
            </a:fld>
            <a:endParaRPr lang="ru-RU">
              <a:latin typeface="Calibri"/>
              <a:cs typeface="Calibri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805160" y="155340"/>
            <a:ext cx="8178046" cy="100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Использование лекарств , предназначенных для пациентов по ОМС, на коммерческих пациентов и замещение расходов деньгами со счета ПД</a:t>
            </a:r>
            <a:endParaRPr sz="200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7504" y="1131590"/>
            <a:ext cx="8892000" cy="159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300"/>
              </a:spcAft>
              <a:defRPr/>
            </a:pPr>
            <a:r>
              <a:rPr lang="ru-RU" sz="1400" b="1"/>
              <a:t>ФОМС</a:t>
            </a:r>
            <a:r>
              <a:rPr lang="ru-RU" sz="1400"/>
              <a:t> в своем письме от 02.05.2024 № 00-10-101-1-06/7306 «Об использовании средств ОМС» допустил, что:</a:t>
            </a:r>
            <a:endParaRPr/>
          </a:p>
          <a:p>
            <a:pPr algn="just">
              <a:lnSpc>
                <a:spcPct val="110000"/>
              </a:lnSpc>
              <a:spcAft>
                <a:spcPts val="600"/>
              </a:spcAft>
              <a:defRPr/>
            </a:pPr>
            <a:r>
              <a:rPr lang="ru-RU" sz="1400"/>
              <a:t>«</a:t>
            </a:r>
            <a:r>
              <a:rPr lang="ru-RU" sz="1400" b="1"/>
              <a:t>Использование лекарственных препаратов и расходных материалов</a:t>
            </a:r>
            <a:r>
              <a:rPr lang="ru-RU" sz="1400"/>
              <a:t>, приобретенных за счет средств ОМС, </a:t>
            </a:r>
            <a:br>
              <a:rPr lang="ru-RU" sz="1400"/>
            </a:br>
            <a:r>
              <a:rPr lang="ru-RU" sz="1400" b="1"/>
              <a:t>на оказание медицинской помощи</a:t>
            </a:r>
            <a:r>
              <a:rPr lang="ru-RU" sz="1400"/>
              <a:t>, финансовое обеспечение которой осуществляется </a:t>
            </a:r>
            <a:r>
              <a:rPr lang="ru-RU" sz="1400" b="1"/>
              <a:t>за счет иных источников</a:t>
            </a:r>
            <a:r>
              <a:rPr lang="ru-RU" sz="1400"/>
              <a:t>, </a:t>
            </a:r>
            <a:r>
              <a:rPr lang="ru-RU" sz="1400" b="1">
                <a:solidFill>
                  <a:srgbClr val="FF0000"/>
                </a:solidFill>
              </a:rPr>
              <a:t>с последующим восстановлением</a:t>
            </a:r>
            <a:r>
              <a:rPr lang="ru-RU" sz="1400"/>
              <a:t> использованного количества (пачки/флаконы/шт.) в пределах </a:t>
            </a:r>
            <a:r>
              <a:rPr lang="ru-RU" sz="1400" b="1"/>
              <a:t>текущего финансового года</a:t>
            </a:r>
            <a:r>
              <a:rPr lang="ru-RU" sz="1400"/>
              <a:t> (с учетом того, что восстановление осуществлено </a:t>
            </a:r>
            <a:r>
              <a:rPr lang="ru-RU" sz="1400" b="1">
                <a:solidFill>
                  <a:srgbClr val="FF0000"/>
                </a:solidFill>
              </a:rPr>
              <a:t>до начала проведения проверки</a:t>
            </a:r>
            <a:r>
              <a:rPr lang="ru-RU" sz="1400"/>
              <a:t> использования средств ОМС) </a:t>
            </a:r>
            <a:r>
              <a:rPr lang="ru-RU" sz="1400" b="1">
                <a:solidFill>
                  <a:srgbClr val="FF0000"/>
                </a:solidFill>
              </a:rPr>
              <a:t>не противоречит действующему законодательству</a:t>
            </a:r>
            <a:r>
              <a:rPr lang="ru-RU" sz="1400"/>
              <a:t>.»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04732" y="2792607"/>
            <a:ext cx="8890588" cy="1579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300"/>
              </a:spcAft>
              <a:defRPr/>
            </a:pPr>
            <a:r>
              <a:rPr lang="ru-RU" sz="1400" b="1"/>
              <a:t>Минфин РФ</a:t>
            </a:r>
            <a:r>
              <a:rPr lang="ru-RU" sz="1400"/>
              <a:t> письмом от </a:t>
            </a:r>
            <a:r>
              <a:rPr lang="ru-RU" sz="1400" b="1">
                <a:solidFill>
                  <a:schemeClr val="accent3">
                    <a:lumMod val="75000"/>
                  </a:schemeClr>
                </a:solidFill>
              </a:rPr>
              <a:t>11.12.2024 № 02-06-09/125035 </a:t>
            </a:r>
            <a:r>
              <a:rPr lang="ru-RU" sz="1400"/>
              <a:t>конкретизировал, что:</a:t>
            </a:r>
            <a:endParaRPr/>
          </a:p>
          <a:p>
            <a:pPr algn="just">
              <a:lnSpc>
                <a:spcPct val="110000"/>
              </a:lnSpc>
              <a:spcAft>
                <a:spcPts val="600"/>
              </a:spcAft>
              <a:defRPr/>
            </a:pPr>
            <a:r>
              <a:rPr lang="ru-RU" sz="1400"/>
              <a:t>«ФОМС </a:t>
            </a:r>
            <a:r>
              <a:rPr lang="ru-RU" sz="1400" b="1">
                <a:solidFill>
                  <a:srgbClr val="FF0000"/>
                </a:solidFill>
              </a:rPr>
              <a:t>не подтверждает</a:t>
            </a:r>
            <a:r>
              <a:rPr lang="ru-RU" sz="1400">
                <a:solidFill>
                  <a:srgbClr val="FF0000"/>
                </a:solidFill>
              </a:rPr>
              <a:t> возможность восстановления</a:t>
            </a:r>
            <a:r>
              <a:rPr lang="ru-RU" sz="1400"/>
              <a:t> использованных для оказания медицинской помощи в рамках ПД лекарственных препаратов и расходных материалов, приобретенных за счет средств ОМС, </a:t>
            </a:r>
            <a:r>
              <a:rPr lang="ru-RU" sz="1400" b="1">
                <a:solidFill>
                  <a:srgbClr val="FF0000"/>
                </a:solidFill>
              </a:rPr>
              <a:t>путем перечисления средств с л/счет </a:t>
            </a:r>
            <a:r>
              <a:rPr lang="ru-RU" sz="1400"/>
              <a:t>для учета операций со средствами, поступающими от ПД (л/счет по учету субсидий на финансовое обеспечение выполнения ими государственного (муниципального) задания), </a:t>
            </a:r>
            <a:r>
              <a:rPr lang="ru-RU" sz="1400" b="1">
                <a:solidFill>
                  <a:srgbClr val="FF0000"/>
                </a:solidFill>
              </a:rPr>
              <a:t>на л/счет</a:t>
            </a:r>
            <a:r>
              <a:rPr lang="ru-RU" sz="1400">
                <a:solidFill>
                  <a:srgbClr val="FF0000"/>
                </a:solidFill>
              </a:rPr>
              <a:t>, предназначенный для учета операций со средствами ОМС.</a:t>
            </a:r>
            <a:r>
              <a:rPr lang="ru-RU" sz="1400"/>
              <a:t>»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Times New Roman"/>
                <a:cs typeface="Times New Roman"/>
              </a:rPr>
              <a:t/>
            </a:fld>
            <a:endParaRPr lang="ru-RU">
              <a:latin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65820" y="-8344"/>
            <a:ext cx="8442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accent5">
                    <a:lumMod val="75000"/>
                  </a:schemeClr>
                </a:solidFill>
                <a:latin typeface="Arial"/>
                <a:ea typeface="Times New Roman"/>
                <a:cs typeface="Arial"/>
              </a:rPr>
              <a:t>Ключевые моменты при проверке расходов на приобретение лекарственных средств и расходных материалов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chemeClr val="accent5">
                    <a:lumMod val="75000"/>
                  </a:schemeClr>
                </a:solidFill>
                <a:latin typeface="Arial"/>
                <a:ea typeface="Times New Roman"/>
                <a:cs typeface="Arial"/>
              </a:rPr>
              <a:t>за счет средств ОМС в ГУЗ-ах и ЧУЗ-ах</a:t>
            </a:r>
            <a:endParaRPr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0" y="1419622"/>
            <a:ext cx="9144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Проведение ВК при закупке медикаментов не из перечня ЖНВЛП;</a:t>
            </a:r>
            <a:endParaRPr sz="1100"/>
          </a:p>
          <a:p>
            <a:pPr marL="342900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Закупка и списание:</a:t>
            </a:r>
            <a:endParaRPr sz="1100"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ИОЛ;</a:t>
            </a:r>
            <a:endParaRPr sz="1100"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Стентов</a:t>
            </a:r>
            <a:r>
              <a:rPr lang="ru-RU" sz="1100"/>
              <a:t>;</a:t>
            </a:r>
            <a:endParaRPr sz="1100"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Эндопротезов</a:t>
            </a:r>
            <a:r>
              <a:rPr lang="ru-RU" sz="1100"/>
              <a:t>;</a:t>
            </a:r>
            <a:endParaRPr sz="1100"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Сеток;</a:t>
            </a:r>
            <a:endParaRPr sz="1100"/>
          </a:p>
          <a:p>
            <a:pPr marL="800100" lvl="1" indent="-342900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100"/>
              <a:t>Медикаментов для </a:t>
            </a:r>
            <a:r>
              <a:rPr lang="ru-RU" sz="1100"/>
              <a:t>интраветриальных</a:t>
            </a:r>
            <a:r>
              <a:rPr lang="ru-RU" sz="1100"/>
              <a:t> инъекций.</a:t>
            </a:r>
            <a:endParaRPr/>
          </a:p>
          <a:p>
            <a:pPr lvl="1" algn="just">
              <a:lnSpc>
                <a:spcPct val="110000"/>
              </a:lnSpc>
              <a:spcAft>
                <a:spcPts val="600"/>
              </a:spcAft>
              <a:defRPr/>
            </a:pPr>
            <a:r>
              <a:rPr lang="ru-RU" sz="1100"/>
              <a:t>Также:</a:t>
            </a:r>
            <a:endParaRPr sz="1100"/>
          </a:p>
          <a:p>
            <a:pPr marL="0" lvl="1" indent="358775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tabLst>
                <a:tab pos="358775" algn="l"/>
              </a:tabLst>
              <a:defRPr/>
            </a:pPr>
            <a:r>
              <a:rPr lang="ru-RU" sz="1100"/>
              <a:t>Соответствие реестра счетов выгрузке из КТ/МРТ аппарата;</a:t>
            </a:r>
            <a:endParaRPr sz="1100"/>
          </a:p>
          <a:p>
            <a:pPr marL="0" lvl="1" indent="358775" algn="just">
              <a:lnSpc>
                <a:spcPct val="110000"/>
              </a:lnSpc>
              <a:spcAft>
                <a:spcPts val="600"/>
              </a:spcAft>
              <a:buFont typeface="+mj-lt"/>
              <a:buAutoNum type="arabicPeriod"/>
              <a:tabLst>
                <a:tab pos="358775" algn="l"/>
              </a:tabLst>
              <a:defRPr/>
            </a:pPr>
            <a:r>
              <a:rPr lang="ru-RU" sz="1100"/>
              <a:t>Отсутствие подачи на оплату 2-х услуг КТ/МРТ с контрастом, проведенных в один день.</a:t>
            </a:r>
            <a:endParaRPr sz="1100"/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ru-RU" sz="1100">
                <a:solidFill>
                  <a:prstClr val="black"/>
                </a:solidFill>
              </a:rPr>
              <a:t>Проверка договоров поставки и </a:t>
            </a:r>
            <a:r>
              <a:rPr lang="ru-RU" sz="1100" b="1" u="sng">
                <a:solidFill>
                  <a:prstClr val="black"/>
                </a:solidFill>
              </a:rPr>
              <a:t>дополнительных соглашений </a:t>
            </a:r>
            <a:r>
              <a:rPr lang="ru-RU" sz="1100">
                <a:solidFill>
                  <a:prstClr val="black"/>
                </a:solidFill>
              </a:rPr>
              <a:t>к ним (далее - ДС), при наличии </a:t>
            </a:r>
            <a:r>
              <a:rPr lang="ru-RU" sz="1100">
                <a:solidFill>
                  <a:srgbClr val="FF0000"/>
                </a:solidFill>
              </a:rPr>
              <a:t>больших оборотов </a:t>
            </a:r>
            <a:r>
              <a:rPr lang="ru-RU" sz="1100">
                <a:solidFill>
                  <a:prstClr val="black"/>
                </a:solidFill>
              </a:rPr>
              <a:t>по поставщику/договору.</a:t>
            </a:r>
            <a:endParaRPr lang="ru-RU" sz="1100">
              <a:solidFill>
                <a:prstClr val="white"/>
              </a:solidFill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ru-RU" sz="1100">
                <a:solidFill>
                  <a:prstClr val="black"/>
                </a:solidFill>
              </a:rPr>
              <a:t>Проверяется наличие в договорах и ДС реквизитов р/счета ПД и пунктов о выплате поставщиком заказчику премии, бонуса, предоставлении скидки или т.п.</a:t>
            </a:r>
            <a:endParaRPr lang="ru-RU" sz="1100">
              <a:solidFill>
                <a:prstClr val="white"/>
              </a:solidFill>
            </a:endParaRPr>
          </a:p>
          <a:p>
            <a:pPr lvl="1" algn="just">
              <a:lnSpc>
                <a:spcPct val="110000"/>
              </a:lnSpc>
              <a:spcAft>
                <a:spcPts val="600"/>
              </a:spcAft>
              <a:defRPr/>
            </a:pPr>
            <a:endParaRPr lang="ru-RU" sz="140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4733" y="124349"/>
            <a:ext cx="865265" cy="738877"/>
          </a:xfrm>
          <a:prstGeom prst="rect">
            <a:avLst/>
          </a:prstGeom>
          <a:noFill/>
        </p:spPr>
      </p:pic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 bwMode="auto">
          <a:xfrm>
            <a:off x="7010399" y="4869656"/>
            <a:ext cx="2133600" cy="273844"/>
          </a:xfrm>
        </p:spPr>
        <p:txBody>
          <a:bodyPr/>
          <a:lstStyle/>
          <a:p>
            <a:pPr>
              <a:defRPr/>
            </a:pPr>
            <a:fld id="{70BB5BAA-4EBF-4D40-910A-61D15092A439}" type="slidenum">
              <a:rPr lang="ru-RU">
                <a:latin typeface="Calibri"/>
                <a:cs typeface="Calibri"/>
              </a:rPr>
              <a:t/>
            </a:fld>
            <a:endParaRPr lang="ru-RU">
              <a:latin typeface="Calibri"/>
              <a:cs typeface="Calibri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0" y="2320030"/>
            <a:ext cx="4541590" cy="1417414"/>
          </a:xfrm>
          <a:prstGeom prst="roundRect">
            <a:avLst>
              <a:gd name="adj" fmla="val 1827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>
            <a:spAutoFit/>
          </a:bodyPr>
          <a:lstStyle/>
          <a:p>
            <a:pPr marL="342900" indent="-342900" algn="just">
              <a:spcBef>
                <a:spcPts val="300"/>
              </a:spcBef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наличие/отсутствие регистрации в </a:t>
            </a:r>
            <a:r>
              <a:rPr lang="ru-RU" sz="1400">
                <a:solidFill>
                  <a:schemeClr val="tx1"/>
                </a:solidFill>
              </a:rPr>
              <a:t>Росреестре</a:t>
            </a:r>
            <a:r>
              <a:rPr lang="ru-RU" sz="1400">
                <a:solidFill>
                  <a:schemeClr val="tx1"/>
                </a:solidFill>
              </a:rPr>
              <a:t> долгосрочных договоров аренды – 12 и более месяцев </a:t>
            </a:r>
            <a:r>
              <a:rPr lang="ru-RU" sz="1400">
                <a:solidFill>
                  <a:srgbClr val="FF0000"/>
                </a:solidFill>
              </a:rPr>
              <a:t>(п. 1 статьи 164 ГК РФ);</a:t>
            </a:r>
            <a:endParaRPr/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наличие значительных колебаний сумм арендных платежей (от оплаты к оплате) по одному и тому же объекту и описать их причины</a:t>
            </a:r>
            <a:r>
              <a:rPr lang="ru-RU" sz="1400">
                <a:solidFill>
                  <a:schemeClr val="tx1"/>
                </a:solidFill>
              </a:rPr>
              <a:t>.</a:t>
            </a:r>
            <a:endParaRPr/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969998" y="-20538"/>
            <a:ext cx="81385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Аренда</a:t>
            </a:r>
            <a:endParaRPr/>
          </a:p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Ключевые моменты при проверке договоров аренды</a:t>
            </a:r>
            <a:endParaRPr/>
          </a:p>
          <a:p>
            <a:pPr algn="ctr">
              <a:defRPr/>
            </a:pPr>
            <a:r>
              <a:rPr lang="ru-RU" sz="2000" b="1">
                <a:latin typeface="Arial"/>
                <a:ea typeface="Times New Roman"/>
                <a:cs typeface="Arial"/>
              </a:rPr>
              <a:t>и субаренды</a:t>
            </a:r>
            <a:endParaRPr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172795" y="987574"/>
            <a:ext cx="2196000" cy="792000"/>
          </a:xfrm>
          <a:prstGeom prst="roundRect">
            <a:avLst>
              <a:gd name="adj" fmla="val 16667"/>
            </a:avLst>
          </a:prstGeom>
          <a:solidFill>
            <a:srgbClr val="BCEAC7">
              <a:alpha val="40000"/>
            </a:srgbClr>
          </a:solidFill>
          <a:ln w="12700">
            <a:solidFill>
              <a:srgbClr val="1E78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38" tIns="21938" rIns="21938" bIns="21938" rtlCol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ru-RU" sz="1400">
                <a:solidFill>
                  <a:schemeClr val="tx1"/>
                </a:solidFill>
                <a:cs typeface="Times New Roman"/>
              </a:rPr>
              <a:t>МО арендует площадь</a:t>
            </a:r>
            <a:endParaRPr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5668557" y="987574"/>
            <a:ext cx="2196000" cy="792000"/>
          </a:xfrm>
          <a:prstGeom prst="roundRect">
            <a:avLst>
              <a:gd name="adj" fmla="val 16667"/>
            </a:avLst>
          </a:prstGeom>
          <a:solidFill>
            <a:srgbClr val="BCEAC7">
              <a:alpha val="40000"/>
            </a:srgbClr>
          </a:solidFill>
          <a:ln w="12700">
            <a:solidFill>
              <a:srgbClr val="1E78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38" tIns="21938" rIns="21938" bIns="21938" rtlCol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ru-RU" sz="1400">
                <a:solidFill>
                  <a:schemeClr val="tx1"/>
                </a:solidFill>
                <a:cs typeface="Times New Roman"/>
              </a:rPr>
              <a:t>МО сдает в аренду площадь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4689623" y="2320030"/>
            <a:ext cx="4395861" cy="1911668"/>
          </a:xfrm>
          <a:prstGeom prst="roundRect">
            <a:avLst>
              <a:gd name="adj" fmla="val 353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>
            <a:spAutoFit/>
          </a:bodyPr>
          <a:lstStyle/>
          <a:p>
            <a:pPr marL="342900" indent="-342900" algn="just">
              <a:spcBef>
                <a:spcPts val="300"/>
              </a:spcBef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наличие/отсутствие в договорах пункта</a:t>
            </a:r>
            <a:br>
              <a:rPr lang="ru-RU" sz="1400">
                <a:solidFill>
                  <a:schemeClr val="tx1"/>
                </a:solidFill>
              </a:rPr>
            </a:br>
            <a:r>
              <a:rPr lang="ru-RU" sz="1400">
                <a:solidFill>
                  <a:schemeClr val="tx1"/>
                </a:solidFill>
              </a:rPr>
              <a:t>о возмещении арендатором эксплуатационных </a:t>
            </a:r>
            <a:br>
              <a:rPr lang="ru-RU" sz="1400">
                <a:solidFill>
                  <a:schemeClr val="tx1"/>
                </a:solidFill>
              </a:rPr>
            </a:br>
            <a:r>
              <a:rPr lang="ru-RU" sz="1400">
                <a:solidFill>
                  <a:schemeClr val="tx1"/>
                </a:solidFill>
              </a:rPr>
              <a:t>и коммунальных расходов;</a:t>
            </a:r>
            <a:endParaRPr/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наличие/отсутствие факта возмещения арендатором эксплуатационных и коммунальных расходов медицинской организации;</a:t>
            </a:r>
            <a:endParaRPr/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  <a:defRPr/>
            </a:pPr>
            <a:r>
              <a:rPr lang="ru-RU" sz="1400">
                <a:solidFill>
                  <a:schemeClr val="tx1"/>
                </a:solidFill>
              </a:rPr>
              <a:t>проверить начисление </a:t>
            </a:r>
            <a:r>
              <a:rPr lang="ru-RU" sz="1400">
                <a:solidFill>
                  <a:schemeClr val="tx1"/>
                </a:solidFill>
              </a:rPr>
              <a:t>доходов</a:t>
            </a:r>
            <a:endParaRPr lang="ru-RU" sz="140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cxnSp>
        <p:nvCxnSpPr>
          <p:cNvPr id="3" name="Прямая соединительная линия 2"/>
          <p:cNvCxnSpPr>
            <a:cxnSpLocks/>
          </p:cNvCxnSpPr>
          <p:nvPr/>
        </p:nvCxnSpPr>
        <p:spPr bwMode="auto">
          <a:xfrm>
            <a:off x="4572000" y="2320030"/>
            <a:ext cx="0" cy="2772000"/>
          </a:xfrm>
          <a:prstGeom prst="line">
            <a:avLst/>
          </a:prstGeom>
          <a:ln w="19050">
            <a:solidFill>
              <a:srgbClr val="1E785A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 bwMode="auto">
          <a:xfrm>
            <a:off x="1760315" y="1923563"/>
            <a:ext cx="5623370" cy="503590"/>
          </a:xfrm>
          <a:prstGeom prst="roundRect">
            <a:avLst>
              <a:gd name="adj" fmla="val 353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spAutoFit/>
          </a:bodyPr>
          <a:lstStyle/>
          <a:p>
            <a:pPr algn="ctr">
              <a:spcBef>
                <a:spcPts val="300"/>
              </a:spcBef>
              <a:defRPr/>
            </a:pPr>
            <a:r>
              <a:rPr lang="ru-RU" sz="1400">
                <a:solidFill>
                  <a:schemeClr val="tx1"/>
                </a:solidFill>
              </a:rPr>
              <a:t>Помимо обычного описания </a:t>
            </a:r>
            <a:r>
              <a:rPr lang="ru-RU" sz="1400">
                <a:solidFill>
                  <a:schemeClr val="tx1"/>
                </a:solidFill>
              </a:rPr>
              <a:t>договоров, </a:t>
            </a:r>
            <a:r>
              <a:rPr lang="ru-RU" sz="1400">
                <a:solidFill>
                  <a:schemeClr val="tx1"/>
                </a:solidFill>
              </a:rPr>
              <a:t>дополнительно </a:t>
            </a:r>
            <a:r>
              <a:rPr lang="ru-RU" sz="1400">
                <a:solidFill>
                  <a:schemeClr val="tx1"/>
                </a:solidFill>
              </a:rPr>
              <a:t>обращаем внимание</a:t>
            </a:r>
            <a:r>
              <a:rPr lang="ru-RU" sz="1400">
                <a:solidFill>
                  <a:schemeClr val="tx1"/>
                </a:solidFill>
              </a:rPr>
              <a:t>: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Р7-Офис/2025.3.1.923</Application>
  <DocSecurity>0</DocSecurity>
  <PresentationFormat>Экран (16:9)</PresentationFormat>
  <Paragraphs>0</Paragraphs>
  <Slides>12</Slides>
  <Notes>12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zaynutdinova_mn</dc:creator>
  <cp:keywords/>
  <dc:description/>
  <dc:identifier/>
  <dc:language/>
  <cp:lastModifiedBy>mashkova_mv</cp:lastModifiedBy>
  <cp:revision>687</cp:revision>
  <dcterms:created xsi:type="dcterms:W3CDTF">2018-09-11T06:50:19Z</dcterms:created>
  <dcterms:modified xsi:type="dcterms:W3CDTF">2025-12-25T07:37:13Z</dcterms:modified>
  <cp:category/>
  <cp:contentStatus/>
  <cp:version/>
</cp:coreProperties>
</file>